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83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6A7D-B8C7-4D91-AA71-26ABF9011BF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F5C2-820F-468D-82A5-0B7ADE4E8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www.gettyimages.com/detail/photo/designer-using-tablet-computer-royalty-free-image/134429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://www.microsoft.com/en-us/download/details.aspx?id=28177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en-us/communicator-help/video-share-a-powerpoint-presentation-VA102540986.aspx?CTT=4&amp;client=1" TargetMode="External"/><Relationship Id="rId13" Type="http://schemas.openxmlformats.org/officeDocument/2006/relationships/image" Target="../media/image5.gif"/><Relationship Id="rId3" Type="http://schemas.openxmlformats.org/officeDocument/2006/relationships/hyperlink" Target="http://office.microsoft.com/en-us/communicator-help/video-what-is-lync-online-VA102540994.aspx?CTT=4&amp;client=1" TargetMode="External"/><Relationship Id="rId7" Type="http://schemas.openxmlformats.org/officeDocument/2006/relationships/hyperlink" Target="http://office.microsoft.com/en-us/communicator-help/video-add-a-note-VA102540990.aspx?CTT=4&amp;client=1" TargetMode="External"/><Relationship Id="rId12" Type="http://schemas.openxmlformats.org/officeDocument/2006/relationships/hyperlink" Target="http://office.microsoft.com/en-us/communicator-help/video-find-missed-conversations-VA102540973.aspx?CTT=4&amp;client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ce.microsoft.com/en-us/communicator-help/video-make-a-call-VA102540989.aspx?CTT=4&amp;client=1" TargetMode="External"/><Relationship Id="rId11" Type="http://schemas.openxmlformats.org/officeDocument/2006/relationships/hyperlink" Target="http://office.microsoft.com/en-us/communicator-help/video-change-your-status-VA102543175.aspx?CTT=4&amp;client=1" TargetMode="External"/><Relationship Id="rId5" Type="http://schemas.openxmlformats.org/officeDocument/2006/relationships/hyperlink" Target="http://office.microsoft.com/en-us/communicator-help/video-send-an-instant-message-VA102541019.aspx?CTT=4&amp;client=1" TargetMode="External"/><Relationship Id="rId10" Type="http://schemas.openxmlformats.org/officeDocument/2006/relationships/hyperlink" Target="http://office.microsoft.com/en-us/communicator-help/video-share-your-desktop-VA102540996.aspx?CTT=4&amp;client=1" TargetMode="External"/><Relationship Id="rId4" Type="http://schemas.openxmlformats.org/officeDocument/2006/relationships/hyperlink" Target="http://office.microsoft.com/en-us/communicator-help/video-add-a-contact-VA102540997.aspx?CTT=4&amp;client=1" TargetMode="External"/><Relationship Id="rId9" Type="http://schemas.openxmlformats.org/officeDocument/2006/relationships/hyperlink" Target="http://office.microsoft.com/en-us/communicator-help/video-share-a-program-VA102540966.aspx?CTT=4&amp;client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5867400"/>
            <a:chOff x="0" y="0"/>
            <a:chExt cx="12192000" cy="5867400"/>
          </a:xfrm>
        </p:grpSpPr>
        <p:pic>
          <p:nvPicPr>
            <p:cNvPr id="10" name="Picture Placeholder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6191250" y="0"/>
              <a:ext cx="6000750" cy="5867400"/>
            </a:xfrm>
            <a:prstGeom prst="rect">
              <a:avLst/>
            </a:prstGeom>
          </p:spPr>
        </p:pic>
        <p:pic>
          <p:nvPicPr>
            <p:cNvPr id="11" name="Picture Placeholder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5"/>
            <a:stretch/>
          </p:blipFill>
          <p:spPr>
            <a:xfrm>
              <a:off x="0" y="0"/>
              <a:ext cx="6191250" cy="58674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814458" y="533400"/>
            <a:ext cx="4876800" cy="1676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/>
            <a:r>
              <a:rPr lang="en-US" sz="2500" b="1" dirty="0" smtClean="0">
                <a:solidFill>
                  <a:srgbClr val="EB3C00"/>
                </a:solidFill>
                <a:latin typeface="Segoe UI Light" pitchFamily="34" charset="0"/>
              </a:rPr>
              <a:t>Microsoft Office 365 for Education</a:t>
            </a:r>
            <a:endParaRPr lang="ar-EG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تكنولوجيا </a:t>
            </a:r>
            <a:r>
              <a:rPr lang="ar-EG" sz="2500" b="1" dirty="0">
                <a:solidFill>
                  <a:srgbClr val="EB3C00"/>
                </a:solidFill>
                <a:latin typeface="Segoe UI Light" pitchFamily="34" charset="0"/>
              </a:rPr>
              <a:t>- تجديد - تطوير - مرونه – </a:t>
            </a:r>
            <a:r>
              <a:rPr lang="ar-EG" sz="2500" b="1" dirty="0" smtClean="0">
                <a:solidFill>
                  <a:srgbClr val="EB3C00"/>
                </a:solidFill>
                <a:latin typeface="Segoe UI Light" pitchFamily="34" charset="0"/>
              </a:rPr>
              <a:t>تواصل</a:t>
            </a:r>
            <a:endParaRPr lang="en-US" sz="25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rtl="1"/>
            <a:endParaRPr lang="ar-EG" sz="2500" b="1" dirty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527" y="1401389"/>
            <a:ext cx="7759473" cy="5396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459546" y="304800"/>
            <a:ext cx="58368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Create Online Lectures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إنشاء محاضرات تعليمية عبر الإنترنت</a:t>
            </a:r>
            <a:endParaRPr lang="en-US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537488"/>
            <a:ext cx="806470" cy="98176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9" idx="2"/>
            <a:endCxn id="15" idx="1"/>
          </p:cNvCxnSpPr>
          <p:nvPr/>
        </p:nvCxnSpPr>
        <p:spPr>
          <a:xfrm rot="16200000" flipH="1">
            <a:off x="1488641" y="3186449"/>
            <a:ext cx="2106810" cy="772423"/>
          </a:xfrm>
          <a:prstGeom prst="curvedConnector2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34400" y="2133600"/>
            <a:ext cx="35814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من برنامج </a:t>
            </a:r>
            <a:r>
              <a:rPr lang="en-US" b="1" dirty="0" smtClean="0">
                <a:solidFill>
                  <a:srgbClr val="CC3300"/>
                </a:solidFill>
              </a:rPr>
              <a:t>Outlook Desktop</a:t>
            </a:r>
            <a:endParaRPr lang="ar-EG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من التقوبم </a:t>
            </a:r>
            <a:r>
              <a:rPr lang="en-US" b="1" dirty="0" smtClean="0">
                <a:solidFill>
                  <a:srgbClr val="CC3300"/>
                </a:solidFill>
              </a:rPr>
              <a:t>Calendar</a:t>
            </a:r>
            <a:endParaRPr lang="ar-EG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اضغط علي </a:t>
            </a:r>
            <a:r>
              <a:rPr lang="en-US" b="1" dirty="0" smtClean="0">
                <a:solidFill>
                  <a:srgbClr val="CC3300"/>
                </a:solidFill>
              </a:rPr>
              <a:t>New Online Meeting</a:t>
            </a:r>
            <a:endParaRPr lang="ar-EG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في الرسالة حدد: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المرسل أليهم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موضوع المحاضرة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مكان المحاضرة </a:t>
            </a:r>
            <a:r>
              <a:rPr lang="en-US" b="1" dirty="0" smtClean="0">
                <a:solidFill>
                  <a:srgbClr val="CC3300"/>
                </a:solidFill>
              </a:rPr>
              <a:t>Online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ميعاد بدء المحاضرة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ميعاد إنتهاء المحاضرة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اضغط </a:t>
            </a:r>
            <a:r>
              <a:rPr lang="en-US" b="1" dirty="0" smtClean="0">
                <a:solidFill>
                  <a:srgbClr val="CC3300"/>
                </a:solidFill>
              </a:rPr>
              <a:t>send</a:t>
            </a:r>
            <a:r>
              <a:rPr lang="ar-EG" b="1" dirty="0" smtClean="0">
                <a:solidFill>
                  <a:srgbClr val="CC3300"/>
                </a:solidFill>
              </a:rPr>
              <a:t> لأرسال الرسالة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كل من تصلة الرسالة و يضغط علي الرابط </a:t>
            </a:r>
            <a:r>
              <a:rPr lang="en-US" b="1" dirty="0" smtClean="0">
                <a:solidFill>
                  <a:srgbClr val="CC3300"/>
                </a:solidFill>
              </a:rPr>
              <a:t>Join Online Meeting </a:t>
            </a:r>
            <a:r>
              <a:rPr lang="ar-EG" b="1" dirty="0" smtClean="0">
                <a:solidFill>
                  <a:srgbClr val="CC3300"/>
                </a:solidFill>
              </a:rPr>
              <a:t> سوف يتمكن من حضور المحاضرة </a:t>
            </a:r>
            <a:r>
              <a:rPr lang="en-US" b="1" dirty="0" smtClean="0">
                <a:solidFill>
                  <a:srgbClr val="CC3300"/>
                </a:solidFill>
              </a:rPr>
              <a:t>Online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يمكنك دعوة حتي 250 فرد في المحاضرة الواحدة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يمكنك عمل أي عدد من المحاضرات خلال اليوم الواحد</a:t>
            </a:r>
          </a:p>
          <a:p>
            <a:pPr marL="342900" indent="-342900" algn="r" rtl="1">
              <a:buFont typeface="+mj-lt"/>
              <a:buAutoNum type="arabicPeriod"/>
            </a:pP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360801"/>
            <a:ext cx="413847" cy="670560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28258" y="2557416"/>
            <a:ext cx="5072742" cy="4137300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22860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050" y="1752600"/>
            <a:ext cx="4118611" cy="3581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2286000"/>
            <a:ext cx="28194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54"/>
            <a:ext cx="2209800" cy="803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33600" y="304800"/>
            <a:ext cx="82621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What can you do in the Online Lecture?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ما يمكن عملة أثناء المحاضرات التعليمية عبر الإنترنت</a:t>
            </a:r>
            <a:endParaRPr lang="en-US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4572" y="2297070"/>
            <a:ext cx="562428" cy="35231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2286000"/>
            <a:ext cx="562428" cy="35231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172" y="2300514"/>
            <a:ext cx="562428" cy="35231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2300514"/>
            <a:ext cx="238524" cy="35231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81076" y="2300514"/>
            <a:ext cx="238524" cy="35231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69218" y="2301040"/>
            <a:ext cx="2912782" cy="1966159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5429" y="2724714"/>
            <a:ext cx="1765143" cy="35231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31" y="1752600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1</a:t>
            </a:r>
            <a:endParaRPr lang="en-US" u="sng" dirty="0"/>
          </a:p>
        </p:txBody>
      </p:sp>
      <p:sp>
        <p:nvSpPr>
          <p:cNvPr id="15" name="Oval 14"/>
          <p:cNvSpPr/>
          <p:nvPr/>
        </p:nvSpPr>
        <p:spPr>
          <a:xfrm>
            <a:off x="1462345" y="1767114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2</a:t>
            </a:r>
            <a:endParaRPr lang="en-US" u="sng" dirty="0"/>
          </a:p>
        </p:txBody>
      </p:sp>
      <p:sp>
        <p:nvSpPr>
          <p:cNvPr id="16" name="Oval 15"/>
          <p:cNvSpPr/>
          <p:nvPr/>
        </p:nvSpPr>
        <p:spPr>
          <a:xfrm>
            <a:off x="2133631" y="1781628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3</a:t>
            </a:r>
            <a:endParaRPr lang="en-US" u="sng" dirty="0"/>
          </a:p>
        </p:txBody>
      </p:sp>
      <p:sp>
        <p:nvSpPr>
          <p:cNvPr id="17" name="Oval 16"/>
          <p:cNvSpPr/>
          <p:nvPr/>
        </p:nvSpPr>
        <p:spPr>
          <a:xfrm>
            <a:off x="7358774" y="2590800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7</a:t>
            </a:r>
            <a:endParaRPr lang="en-US" u="sng" dirty="0"/>
          </a:p>
        </p:txBody>
      </p:sp>
      <p:sp>
        <p:nvSpPr>
          <p:cNvPr id="18" name="Rectangle 17"/>
          <p:cNvSpPr/>
          <p:nvPr/>
        </p:nvSpPr>
        <p:spPr>
          <a:xfrm>
            <a:off x="2104572" y="2667001"/>
            <a:ext cx="2315028" cy="1981200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1723572" y="2717127"/>
            <a:ext cx="304800" cy="204204"/>
          </a:xfrm>
          <a:prstGeom prst="strip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>
            <a:off x="1723572" y="3000980"/>
            <a:ext cx="304800" cy="204204"/>
          </a:xfrm>
          <a:prstGeom prst="strip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1723572" y="3299347"/>
            <a:ext cx="304800" cy="204204"/>
          </a:xfrm>
          <a:prstGeom prst="strip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1723572" y="3612228"/>
            <a:ext cx="304800" cy="204204"/>
          </a:xfrm>
          <a:prstGeom prst="strip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ped Right Arrow 23"/>
          <p:cNvSpPr/>
          <p:nvPr/>
        </p:nvSpPr>
        <p:spPr>
          <a:xfrm>
            <a:off x="1723572" y="3881568"/>
            <a:ext cx="304800" cy="204204"/>
          </a:xfrm>
          <a:prstGeom prst="strip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>
            <a:off x="1709058" y="4419600"/>
            <a:ext cx="304800" cy="204204"/>
          </a:xfrm>
          <a:prstGeom prst="striped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/>
          <p:cNvCxnSpPr>
            <a:stCxn id="11" idx="3"/>
            <a:endCxn id="3" idx="1"/>
          </p:cNvCxnSpPr>
          <p:nvPr/>
        </p:nvCxnSpPr>
        <p:spPr>
          <a:xfrm>
            <a:off x="4419600" y="2476671"/>
            <a:ext cx="1066800" cy="799929"/>
          </a:xfrm>
          <a:prstGeom prst="curvedConnector3">
            <a:avLst>
              <a:gd name="adj1" fmla="val 50000"/>
            </a:avLst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924652" y="1828800"/>
            <a:ext cx="366455" cy="3888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5</a:t>
            </a:r>
            <a:endParaRPr lang="en-US" u="sng" dirty="0"/>
          </a:p>
        </p:txBody>
      </p:sp>
      <p:sp>
        <p:nvSpPr>
          <p:cNvPr id="32" name="Oval 31"/>
          <p:cNvSpPr/>
          <p:nvPr/>
        </p:nvSpPr>
        <p:spPr>
          <a:xfrm>
            <a:off x="4434145" y="2049599"/>
            <a:ext cx="366455" cy="3888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6</a:t>
            </a:r>
            <a:endParaRPr lang="en-US" u="sng" dirty="0"/>
          </a:p>
        </p:txBody>
      </p:sp>
      <p:sp>
        <p:nvSpPr>
          <p:cNvPr id="33" name="Rectangle 32"/>
          <p:cNvSpPr/>
          <p:nvPr/>
        </p:nvSpPr>
        <p:spPr>
          <a:xfrm>
            <a:off x="8534400" y="2133600"/>
            <a:ext cx="35814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يمكنك عمل محادثة بالكتابة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يمكنك عمل محادثة فيديو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يمكنك مشاركة: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كل ما تقوم بعملة علي جهازك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برنامج واحد فقط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عرض تقديمي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السبورة 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ar-EG" b="1" dirty="0" smtClean="0">
                <a:solidFill>
                  <a:srgbClr val="CC3300"/>
                </a:solidFill>
              </a:rPr>
              <a:t>عمل استبيان سريع أو اسئلة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يمكنك التحكم في المحاضرة من هنا بحيث تستطيع غلق ميكروفنات الطلاب لعدم الإزعاج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يمكنك وضع مرفقات للطلاب لتحمياها أثناء المحاضرة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إضغط هنا لإظهار القائمة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الضغط علي الزر الأحمر و ذلك للبدء في تسجيل المحاضرة</a:t>
            </a:r>
            <a:endParaRPr lang="en-US" b="1" dirty="0" smtClean="0">
              <a:solidFill>
                <a:srgbClr val="CC3300"/>
              </a:solidFill>
            </a:endParaRPr>
          </a:p>
          <a:p>
            <a:pPr algn="r" rtl="1"/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7861" y="4724400"/>
            <a:ext cx="2362200" cy="19812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3519745" y="1828800"/>
            <a:ext cx="366455" cy="3888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4</a:t>
            </a:r>
            <a:endParaRPr lang="en-US" u="sng" dirty="0"/>
          </a:p>
        </p:txBody>
      </p:sp>
      <p:sp>
        <p:nvSpPr>
          <p:cNvPr id="36" name="Rectangle 35"/>
          <p:cNvSpPr/>
          <p:nvPr/>
        </p:nvSpPr>
        <p:spPr>
          <a:xfrm>
            <a:off x="3595914" y="2286000"/>
            <a:ext cx="238524" cy="352314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36" idx="2"/>
            <a:endCxn id="40" idx="1"/>
          </p:cNvCxnSpPr>
          <p:nvPr/>
        </p:nvCxnSpPr>
        <p:spPr>
          <a:xfrm rot="16200000" flipH="1">
            <a:off x="2642609" y="3710881"/>
            <a:ext cx="3060977" cy="915842"/>
          </a:xfrm>
          <a:prstGeom prst="curvedConnector2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631018" y="4716211"/>
            <a:ext cx="2912782" cy="1966159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8600"/>
            <a:ext cx="13977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993202"/>
            <a:ext cx="9220200" cy="1207975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لمزيد من المعلومات يمكنك مراسلتنا علي 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en-US" sz="3600" b="1" smtClean="0">
                <a:solidFill>
                  <a:srgbClr val="EB3C00"/>
                </a:solidFill>
                <a:latin typeface="Segoe UI Light" pitchFamily="34" charset="0"/>
              </a:rPr>
              <a:t>mis@bu.edu.eg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712" y="5474407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609600"/>
            <a:ext cx="3429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"/>
            <a:ext cx="12188825" cy="5890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76200"/>
            <a:ext cx="7772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To Grow More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Leave What you have learnt Behind …..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Administrator\Desktop\Microsoft_logo_All_colors\MSFT_logo_rgb_C-Gray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52886"/>
            <a:ext cx="2857500" cy="10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852886"/>
            <a:ext cx="2765814" cy="100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99737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cache1.asset-cache.net/xr/134429246.jpg?v=1&amp;c=IWSAsset&amp;k=3&amp;d=91F5CCEF208281FD5C343D12E4E10FFA5F73AEC31E90807E3C404E3F4AA9C0FD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122" y="3968693"/>
            <a:ext cx="2123412" cy="2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/>
        </p:blipFill>
        <p:spPr>
          <a:xfrm>
            <a:off x="265440" y="3957649"/>
            <a:ext cx="2147887" cy="2551244"/>
          </a:xfrm>
          <a:prstGeom prst="rect">
            <a:avLst/>
          </a:prstGeom>
        </p:spPr>
      </p:pic>
      <p:pic>
        <p:nvPicPr>
          <p:cNvPr id="16" name="Picture 2" descr="C:\Users\v-junyo\Documents\Jun_Mesh\Microsoft Files\DesignTools\Brand Photos\Office Brand - No_exp\In the Office\girl computer sit office smile female male blur laptop background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8850" y="3964000"/>
            <a:ext cx="2137017" cy="25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660" y="3957648"/>
            <a:ext cx="2129474" cy="2544893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7"/>
          <a:stretch/>
        </p:blipFill>
        <p:spPr>
          <a:xfrm>
            <a:off x="2646978" y="3963999"/>
            <a:ext cx="2128221" cy="253854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</p:pic>
      <p:sp>
        <p:nvSpPr>
          <p:cNvPr id="19" name="Rectangle 18"/>
          <p:cNvSpPr/>
          <p:nvPr/>
        </p:nvSpPr>
        <p:spPr bwMode="auto">
          <a:xfrm>
            <a:off x="24850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Anywhere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Access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636847" y="5502694"/>
            <a:ext cx="2147887" cy="999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Work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Together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07902" y="5509046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Look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Professional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3122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Easy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IT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765453" y="5502694"/>
            <a:ext cx="2147887" cy="9998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6000">
                <a:schemeClr val="tx1">
                  <a:alpha val="54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Best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Value</a:t>
            </a: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25170" y="508329"/>
            <a:ext cx="11778964" cy="3239300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الحلقة السادسة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endParaRPr lang="ar-EG" sz="3600" b="1" dirty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في هذه الحلقة سوف نتعلم كيفية أستخدام 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Lync Online</a:t>
            </a:r>
            <a:endParaRPr lang="ar-EG" sz="24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2400" b="1" dirty="0">
                <a:solidFill>
                  <a:srgbClr val="EB3C00"/>
                </a:solidFill>
                <a:latin typeface="Segoe UI Light" pitchFamily="34" charset="0"/>
              </a:rPr>
              <a:t>تسجيل الدخول علي 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Lync</a:t>
            </a: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 </a:t>
            </a:r>
            <a:r>
              <a:rPr lang="en-US" sz="2400" b="1" dirty="0">
                <a:solidFill>
                  <a:srgbClr val="EB3C00"/>
                </a:solidFill>
                <a:latin typeface="Segoe UI Light" pitchFamily="34" charset="0"/>
              </a:rPr>
              <a:t>Lync 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-</a:t>
            </a: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جهات </a:t>
            </a:r>
            <a:r>
              <a:rPr lang="ar-EG" sz="2400" b="1" dirty="0">
                <a:solidFill>
                  <a:srgbClr val="EB3C00"/>
                </a:solidFill>
                <a:latin typeface="Segoe UI Light" pitchFamily="34" charset="0"/>
              </a:rPr>
              <a:t>الاتصال – الإتصال و </a:t>
            </a: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المراسلات(</a:t>
            </a:r>
            <a:r>
              <a:rPr lang="en-US" sz="2400" b="1" dirty="0">
                <a:solidFill>
                  <a:srgbClr val="EB3C00"/>
                </a:solidFill>
                <a:latin typeface="Segoe UI Light" pitchFamily="34" charset="0"/>
              </a:rPr>
              <a:t>IM – Voice 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– Video</a:t>
            </a: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)</a:t>
            </a:r>
            <a:endParaRPr lang="en-US" sz="2400" b="1" dirty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2400" b="1" dirty="0">
                <a:solidFill>
                  <a:srgbClr val="EB3C00"/>
                </a:solidFill>
                <a:latin typeface="Segoe UI Light" pitchFamily="34" charset="0"/>
              </a:rPr>
              <a:t>محاضرات عبر الإنترنت </a:t>
            </a:r>
            <a:r>
              <a:rPr lang="ar-EG" sz="2400" b="1" dirty="0" smtClean="0">
                <a:solidFill>
                  <a:srgbClr val="EB3C00"/>
                </a:solidFill>
                <a:latin typeface="Segoe UI Light" pitchFamily="34" charset="0"/>
              </a:rPr>
              <a:t>(</a:t>
            </a:r>
            <a:r>
              <a:rPr lang="en-US" sz="2400" b="1" dirty="0" smtClean="0">
                <a:solidFill>
                  <a:srgbClr val="EB3C00"/>
                </a:solidFill>
                <a:latin typeface="Segoe UI Light" pitchFamily="34" charset="0"/>
              </a:rPr>
              <a:t> (Sharing </a:t>
            </a:r>
            <a:r>
              <a:rPr lang="en-US" sz="2400" b="1" dirty="0">
                <a:solidFill>
                  <a:srgbClr val="EB3C00"/>
                </a:solidFill>
                <a:latin typeface="Segoe UI Light" pitchFamily="34" charset="0"/>
              </a:rPr>
              <a:t>Desktop – Programs – Whiteboard - Polls)  </a:t>
            </a:r>
            <a:r>
              <a:rPr lang="ar-EG" sz="2400" b="1" dirty="0">
                <a:solidFill>
                  <a:srgbClr val="EB3C00"/>
                </a:solidFill>
                <a:latin typeface="Segoe UI Light" pitchFamily="34" charset="0"/>
              </a:rPr>
              <a:t>مع عمل </a:t>
            </a:r>
            <a:r>
              <a:rPr lang="en-US" sz="2400" b="1" dirty="0">
                <a:solidFill>
                  <a:srgbClr val="EB3C00"/>
                </a:solidFill>
                <a:latin typeface="Segoe UI Light" pitchFamily="34" charset="0"/>
              </a:rPr>
              <a:t>Recording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Office 365 for Education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367581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s - Windows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6400"/>
            <a:ext cx="12192000" cy="190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31406" y="247471"/>
            <a:ext cx="49902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Download &amp; Set Up Lync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تحميل البرنامج وتنصيبه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171" y="3402649"/>
            <a:ext cx="11813787" cy="2168237"/>
          </a:xfrm>
          <a:prstGeom prst="rect">
            <a:avLst/>
          </a:prstGeom>
          <a:noFill/>
        </p:spPr>
        <p:txBody>
          <a:bodyPr wrap="square" lIns="99015" tIns="49506" rIns="99015" bIns="49506" rtlCol="0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من الصفحة الرئيسية اضغط علي </a:t>
            </a:r>
            <a:r>
              <a:rPr lang="en-US" sz="3200" b="1" dirty="0" smtClean="0">
                <a:solidFill>
                  <a:srgbClr val="EB3C00"/>
                </a:solidFill>
                <a:latin typeface="Segoe UI Light" pitchFamily="34" charset="0"/>
              </a:rPr>
              <a:t>Download</a:t>
            </a:r>
            <a:endParaRPr lang="ar-EG" sz="32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ابدء بعمل </a:t>
            </a:r>
            <a:r>
              <a:rPr lang="en-US" sz="3200" b="1" dirty="0" smtClean="0">
                <a:solidFill>
                  <a:srgbClr val="EB3C00"/>
                </a:solidFill>
                <a:latin typeface="Segoe UI Light" pitchFamily="34" charset="0"/>
              </a:rPr>
              <a:t>Set Up </a:t>
            </a: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 للبرنامج رقم1 و ذلك للتأكد من أن جهازك لا يحتاج إلي تحديث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في حالة وجود أي برامج تحتاج إلي تحديث سوف يقوم البرنامج بإرشادك 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200" b="1" dirty="0" smtClean="0">
                <a:solidFill>
                  <a:srgbClr val="EB3C00"/>
                </a:solidFill>
                <a:latin typeface="Segoe UI Light" pitchFamily="34" charset="0"/>
              </a:rPr>
              <a:t>يمكن استخدام الرابط أدناة لضبط برنامج </a:t>
            </a:r>
            <a:r>
              <a:rPr lang="en-US" sz="3200" b="1" dirty="0" smtClean="0">
                <a:solidFill>
                  <a:srgbClr val="EB3C00"/>
                </a:solidFill>
                <a:latin typeface="Segoe UI Light" pitchFamily="34" charset="0"/>
              </a:rPr>
              <a:t>Lync </a:t>
            </a:r>
            <a:endParaRPr lang="ar-EG" sz="32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410200"/>
            <a:ext cx="11125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>
                <a:solidFill>
                  <a:srgbClr val="FF0000"/>
                </a:solidFill>
                <a:hlinkClick r:id="rId5"/>
              </a:rPr>
              <a:t>Online Services Sign-In Assistant </a:t>
            </a:r>
            <a:r>
              <a:rPr lang="en-US" sz="3600" b="1" dirty="0" smtClean="0">
                <a:solidFill>
                  <a:srgbClr val="FF0000"/>
                </a:solidFill>
                <a:hlinkClick r:id="rId5"/>
              </a:rPr>
              <a:t>for Office 365 </a:t>
            </a:r>
            <a:endParaRPr lang="ar-EG" sz="3600" dirty="0">
              <a:solidFill>
                <a:srgbClr val="FF0000"/>
              </a:solidFill>
              <a:latin typeface="Segoe UI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40" y="2286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icrosoft Lync         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4776"/>
            <a:ext cx="2729479" cy="527322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032818" y="381000"/>
            <a:ext cx="51873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تسجيل الدخول علي برنامج </a:t>
            </a: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Lync</a:t>
            </a:r>
            <a:endParaRPr lang="ar-EG" sz="3600" b="1" dirty="0" smtClean="0">
              <a:solidFill>
                <a:srgbClr val="EB3C00"/>
              </a:solidFill>
              <a:latin typeface="Segoe UI Light" pitchFamily="34" charset="0"/>
            </a:endParaRP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ضبط الإعدادات</a:t>
            </a:r>
            <a:endParaRPr lang="en-US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32" name="Picture 31" descr="Microsoft Lync          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36" y="1577850"/>
            <a:ext cx="2697207" cy="5210877"/>
          </a:xfrm>
          <a:prstGeom prst="rect">
            <a:avLst/>
          </a:prstGeom>
        </p:spPr>
      </p:pic>
      <p:pic>
        <p:nvPicPr>
          <p:cNvPr id="33" name="Picture 32" descr="Lync - Options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577850"/>
            <a:ext cx="6215458" cy="52039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40012" y="5562600"/>
            <a:ext cx="645888" cy="642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1</a:t>
            </a:r>
            <a:endParaRPr lang="en-US" u="sng" dirty="0"/>
          </a:p>
        </p:txBody>
      </p:sp>
      <p:sp>
        <p:nvSpPr>
          <p:cNvPr id="9" name="Oval 8"/>
          <p:cNvSpPr/>
          <p:nvPr/>
        </p:nvSpPr>
        <p:spPr>
          <a:xfrm>
            <a:off x="3773712" y="5562600"/>
            <a:ext cx="645888" cy="642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2</a:t>
            </a:r>
            <a:endParaRPr lang="en-US" u="sng" dirty="0"/>
          </a:p>
        </p:txBody>
      </p:sp>
      <p:sp>
        <p:nvSpPr>
          <p:cNvPr id="10" name="Oval 9"/>
          <p:cNvSpPr/>
          <p:nvPr/>
        </p:nvSpPr>
        <p:spPr>
          <a:xfrm>
            <a:off x="11165112" y="5562600"/>
            <a:ext cx="645888" cy="642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3</a:t>
            </a:r>
            <a:endParaRPr 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200" y="2057400"/>
            <a:ext cx="2057401" cy="1676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871686" y="1830710"/>
            <a:ext cx="304800" cy="212176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86199" y="3452716"/>
            <a:ext cx="2057401" cy="281084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34314" y="2057398"/>
            <a:ext cx="1325124" cy="1676401"/>
          </a:xfrm>
          <a:prstGeom prst="rect">
            <a:avLst/>
          </a:prstGeom>
          <a:noFill/>
          <a:ln w="28575">
            <a:solidFill>
              <a:srgbClr val="EB3C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40" y="228600"/>
            <a:ext cx="228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448673" y="381000"/>
            <a:ext cx="43556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Explore Lync Online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تعرف علي مكونات البرنامج</a:t>
            </a:r>
            <a:endParaRPr lang="en-US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pic>
        <p:nvPicPr>
          <p:cNvPr id="8" name="Picture 7" descr="Microsoft Lync          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70" y="3200400"/>
            <a:ext cx="5395223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170" y="5458361"/>
            <a:ext cx="5395223" cy="1323439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المساحة الخاصة بك </a:t>
            </a:r>
          </a:p>
          <a:p>
            <a:pPr algn="just" rtl="1"/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توفر الوصول </a:t>
            </a:r>
            <a:r>
              <a:rPr lang="ar-EG" sz="2000" dirty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السريع إلى الإعدادات والمعلومات التي تريد مشاركتها مع أشخاص آخرين، مثل </a:t>
            </a:r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مكان تواجدك، والصورة الشخصية، و ما تريد أن تعبر عنة </a:t>
            </a:r>
            <a:endParaRPr lang="ar-EG" sz="2000" dirty="0">
              <a:solidFill>
                <a:srgbClr val="CC3300"/>
              </a:solidFill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4724400" cy="4527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399" y="1905000"/>
            <a:ext cx="5367993" cy="1015663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توفر عرض جهات الإتصال الشخصية وتوافر </a:t>
            </a:r>
            <a:r>
              <a:rPr lang="ar-EG" sz="2000" dirty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المعلومات، الصور، </a:t>
            </a:r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وغيرها </a:t>
            </a:r>
            <a:r>
              <a:rPr lang="ar-EG" sz="2000" dirty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من المعلومات، مما يتيح اتصالات شخصية مع الزملاء </a:t>
            </a:r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والطلاب.</a:t>
            </a:r>
            <a:endParaRPr lang="ar-EG" sz="2000" dirty="0">
              <a:solidFill>
                <a:srgbClr val="CC3300"/>
              </a:solidFill>
              <a:latin typeface="+mj-lt"/>
              <a:cs typeface="Tahoma" panose="020B0604030504040204" pitchFamily="34" charset="0"/>
            </a:endParaRPr>
          </a:p>
        </p:txBody>
      </p:sp>
      <p:cxnSp>
        <p:nvCxnSpPr>
          <p:cNvPr id="12" name="Curved Connector 11"/>
          <p:cNvCxnSpPr>
            <a:stCxn id="11" idx="3"/>
          </p:cNvCxnSpPr>
          <p:nvPr/>
        </p:nvCxnSpPr>
        <p:spPr>
          <a:xfrm flipV="1">
            <a:off x="5520392" y="2362200"/>
            <a:ext cx="1947208" cy="5063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40" y="3048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448673" y="381000"/>
            <a:ext cx="43556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Explore Lync Online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تعرف علي مكونات البرنامج</a:t>
            </a:r>
            <a:endParaRPr lang="en-US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170" y="5458361"/>
            <a:ext cx="4323503" cy="1015663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تعرض هذه المساحة تحديث لما يقولة الزملاء و الطلاب علي الجزء الخاص بهم</a:t>
            </a:r>
          </a:p>
          <a:p>
            <a:pPr algn="just" rtl="1"/>
            <a:r>
              <a:rPr lang="en-US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It is Like Status Update</a:t>
            </a:r>
            <a:endParaRPr lang="ar-EG" sz="2000" dirty="0" smtClean="0">
              <a:solidFill>
                <a:srgbClr val="CC330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06105" y="5486400"/>
            <a:ext cx="4411823" cy="1015663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EG" sz="2000" dirty="0" smtClean="0">
                <a:solidFill>
                  <a:srgbClr val="CC3300"/>
                </a:solidFill>
                <a:latin typeface="+mj-lt"/>
                <a:cs typeface="Tahoma" panose="020B0604030504040204" pitchFamily="34" charset="0"/>
              </a:rPr>
              <a:t>تعرض هذه المساحة سجل للمكالمات و المحادثات التي قمت بها أو المكالمات التي لم يتم الرد عليها</a:t>
            </a:r>
            <a:endParaRPr lang="ar-EG" sz="2000" dirty="0">
              <a:solidFill>
                <a:srgbClr val="CC3300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7" y="1600200"/>
            <a:ext cx="3808673" cy="36925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05" y="1600200"/>
            <a:ext cx="4457295" cy="36925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3124200"/>
            <a:ext cx="3505200" cy="120032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685800" lvl="1" indent="-338138">
              <a:buFont typeface="Wingdings" pitchFamily="2" charset="2"/>
              <a:buChar char="ü"/>
            </a:pPr>
            <a:r>
              <a:rPr lang="en-US" b="1" dirty="0">
                <a:solidFill>
                  <a:srgbClr val="CC3300"/>
                </a:solidFill>
              </a:rPr>
              <a:t>All </a:t>
            </a:r>
            <a:r>
              <a:rPr lang="en-US" b="1" dirty="0" smtClean="0">
                <a:solidFill>
                  <a:srgbClr val="CC3300"/>
                </a:solidFill>
              </a:rPr>
              <a:t>– </a:t>
            </a:r>
            <a:r>
              <a:rPr lang="ar-EG" dirty="0" smtClean="0">
                <a:solidFill>
                  <a:srgbClr val="CC3300"/>
                </a:solidFill>
              </a:rPr>
              <a:t>أخر 100 محادثة</a:t>
            </a:r>
            <a:endParaRPr lang="en-US" dirty="0">
              <a:solidFill>
                <a:srgbClr val="CC3300"/>
              </a:solidFill>
            </a:endParaRPr>
          </a:p>
          <a:p>
            <a:pPr marL="685800" lvl="1" indent="-338138">
              <a:buFont typeface="Wingdings" pitchFamily="2" charset="2"/>
              <a:buChar char="ü"/>
            </a:pPr>
            <a:r>
              <a:rPr lang="en-US" b="1" dirty="0">
                <a:solidFill>
                  <a:srgbClr val="CC3300"/>
                </a:solidFill>
              </a:rPr>
              <a:t>Missed </a:t>
            </a:r>
            <a:r>
              <a:rPr lang="en-US" b="1" dirty="0" smtClean="0">
                <a:solidFill>
                  <a:srgbClr val="CC3300"/>
                </a:solidFill>
              </a:rPr>
              <a:t>– </a:t>
            </a:r>
            <a:r>
              <a:rPr lang="ar-EG" dirty="0" smtClean="0">
                <a:solidFill>
                  <a:srgbClr val="CC3300"/>
                </a:solidFill>
              </a:rPr>
              <a:t>أي محادثة أو مكالمة لم يتم الرد عليه</a:t>
            </a:r>
            <a:r>
              <a:rPr lang="ar-EG" b="1" dirty="0" smtClean="0">
                <a:solidFill>
                  <a:srgbClr val="CC3300"/>
                </a:solidFill>
              </a:rPr>
              <a:t>ا</a:t>
            </a:r>
            <a:endParaRPr lang="en-US" b="1" dirty="0">
              <a:solidFill>
                <a:srgbClr val="CC3300"/>
              </a:solidFill>
            </a:endParaRPr>
          </a:p>
          <a:p>
            <a:pPr marL="685800" lvl="1" indent="-338138">
              <a:buFont typeface="Wingdings" pitchFamily="2" charset="2"/>
              <a:buChar char="ü"/>
            </a:pPr>
            <a:r>
              <a:rPr lang="en-US" b="1" dirty="0">
                <a:solidFill>
                  <a:srgbClr val="CC3300"/>
                </a:solidFill>
              </a:rPr>
              <a:t>Calls </a:t>
            </a:r>
            <a:r>
              <a:rPr lang="en-US" b="1" dirty="0" smtClean="0">
                <a:solidFill>
                  <a:srgbClr val="CC3300"/>
                </a:solidFill>
              </a:rPr>
              <a:t>– </a:t>
            </a:r>
            <a:r>
              <a:rPr lang="ar-EG" b="1" dirty="0" smtClean="0">
                <a:solidFill>
                  <a:srgbClr val="CC3300"/>
                </a:solidFill>
              </a:rPr>
              <a:t>أ</a:t>
            </a:r>
            <a:r>
              <a:rPr lang="ar-EG" dirty="0" smtClean="0">
                <a:solidFill>
                  <a:srgbClr val="CC3300"/>
                </a:solidFill>
              </a:rPr>
              <a:t>حدث أخر 100 مكالمة</a:t>
            </a:r>
            <a:endParaRPr lang="en-US" dirty="0">
              <a:solidFill>
                <a:srgbClr val="CC3300"/>
              </a:solidFill>
            </a:endParaRPr>
          </a:p>
        </p:txBody>
      </p:sp>
      <p:cxnSp>
        <p:nvCxnSpPr>
          <p:cNvPr id="15" name="Curved Connector 14"/>
          <p:cNvCxnSpPr>
            <a:stCxn id="2" idx="3"/>
          </p:cNvCxnSpPr>
          <p:nvPr/>
        </p:nvCxnSpPr>
        <p:spPr>
          <a:xfrm flipV="1">
            <a:off x="7467600" y="2590800"/>
            <a:ext cx="914400" cy="1133565"/>
          </a:xfrm>
          <a:prstGeom prst="curvedConnector2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40" y="381000"/>
            <a:ext cx="1905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670560" cy="239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614" y="4724400"/>
            <a:ext cx="2282371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253082" y="609600"/>
            <a:ext cx="80441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IM, Audio &amp; Video Calls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أنواع الإتصال المختلفة (بالكتابة – الصوت – الفيديو)</a:t>
            </a:r>
            <a:endParaRPr lang="en-US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3505200"/>
            <a:ext cx="8382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96245" y="1864182"/>
            <a:ext cx="2390955" cy="76944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7662" lvl="1"/>
            <a:r>
              <a:rPr lang="ar-EG" sz="4400" dirty="0" smtClean="0">
                <a:solidFill>
                  <a:srgbClr val="CC3300"/>
                </a:solidFill>
              </a:rPr>
              <a:t>اضغط هنا</a:t>
            </a:r>
            <a:endParaRPr lang="en-US" sz="4400" dirty="0">
              <a:solidFill>
                <a:srgbClr val="CC3300"/>
              </a:solidFill>
            </a:endParaRPr>
          </a:p>
        </p:txBody>
      </p:sp>
      <p:cxnSp>
        <p:nvCxnSpPr>
          <p:cNvPr id="15" name="Elbow Connector 14"/>
          <p:cNvCxnSpPr>
            <a:stCxn id="11" idx="1"/>
            <a:endCxn id="10" idx="3"/>
          </p:cNvCxnSpPr>
          <p:nvPr/>
        </p:nvCxnSpPr>
        <p:spPr>
          <a:xfrm rot="10800000" flipV="1">
            <a:off x="5715001" y="2248902"/>
            <a:ext cx="3781245" cy="1561097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03118" y="3505199"/>
            <a:ext cx="936082" cy="3810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4243443"/>
            <a:ext cx="694827" cy="3810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53028" y="4238171"/>
            <a:ext cx="694827" cy="3810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05573" y="4238172"/>
            <a:ext cx="694827" cy="3810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19973" y="4220028"/>
            <a:ext cx="694827" cy="3810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7773" y="4724400"/>
            <a:ext cx="2293212" cy="2133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>
            <a:stCxn id="20" idx="2"/>
            <a:endCxn id="6" idx="3"/>
          </p:cNvCxnSpPr>
          <p:nvPr/>
        </p:nvCxnSpPr>
        <p:spPr>
          <a:xfrm rot="5400000">
            <a:off x="2964101" y="4987913"/>
            <a:ext cx="1190171" cy="416402"/>
          </a:xfrm>
          <a:prstGeom prst="curved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048215" y="2784521"/>
            <a:ext cx="645888" cy="6422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1</a:t>
            </a:r>
            <a:endParaRPr lang="en-US" u="sng" dirty="0"/>
          </a:p>
        </p:txBody>
      </p:sp>
      <p:sp>
        <p:nvSpPr>
          <p:cNvPr id="25" name="Oval 24"/>
          <p:cNvSpPr/>
          <p:nvPr/>
        </p:nvSpPr>
        <p:spPr>
          <a:xfrm>
            <a:off x="125169" y="4191000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2</a:t>
            </a:r>
            <a:endParaRPr lang="en-US" u="sng" dirty="0"/>
          </a:p>
        </p:txBody>
      </p:sp>
      <p:sp>
        <p:nvSpPr>
          <p:cNvPr id="26" name="Oval 25"/>
          <p:cNvSpPr/>
          <p:nvPr/>
        </p:nvSpPr>
        <p:spPr>
          <a:xfrm>
            <a:off x="1641013" y="3672113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3</a:t>
            </a:r>
            <a:endParaRPr lang="en-US" u="sng" dirty="0"/>
          </a:p>
        </p:txBody>
      </p:sp>
      <p:sp>
        <p:nvSpPr>
          <p:cNvPr id="27" name="Oval 26"/>
          <p:cNvSpPr/>
          <p:nvPr/>
        </p:nvSpPr>
        <p:spPr>
          <a:xfrm>
            <a:off x="2567245" y="3681186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4</a:t>
            </a:r>
            <a:endParaRPr lang="en-US" u="sng" dirty="0"/>
          </a:p>
        </p:txBody>
      </p:sp>
      <p:sp>
        <p:nvSpPr>
          <p:cNvPr id="28" name="Oval 27"/>
          <p:cNvSpPr/>
          <p:nvPr/>
        </p:nvSpPr>
        <p:spPr>
          <a:xfrm>
            <a:off x="3518842" y="3692071"/>
            <a:ext cx="518855" cy="5043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5</a:t>
            </a:r>
            <a:endParaRPr lang="en-US" u="sng" dirty="0"/>
          </a:p>
        </p:txBody>
      </p:sp>
      <p:sp>
        <p:nvSpPr>
          <p:cNvPr id="29" name="Rectangle 28"/>
          <p:cNvSpPr/>
          <p:nvPr/>
        </p:nvSpPr>
        <p:spPr>
          <a:xfrm>
            <a:off x="7467600" y="5246916"/>
            <a:ext cx="4648200" cy="1534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إجراء محادثة صوتية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إرسال بريد إلكتروني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محادثة بالكتابة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إجراء محادثة صوتية</a:t>
            </a: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EG" b="1" dirty="0" smtClean="0">
                <a:solidFill>
                  <a:srgbClr val="CC3300"/>
                </a:solidFill>
              </a:rPr>
              <a:t>إجراء محادثة بالكامير أو المشاركة في سطح الكتب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40" y="2286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0" y="168694"/>
            <a:ext cx="3191401" cy="11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206341" y="609600"/>
            <a:ext cx="41376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en-US" sz="3600" b="1" dirty="0" smtClean="0">
                <a:solidFill>
                  <a:srgbClr val="EB3C00"/>
                </a:solidFill>
                <a:latin typeface="Segoe UI Light" pitchFamily="34" charset="0"/>
              </a:rPr>
              <a:t>How To - Videos</a:t>
            </a:r>
          </a:p>
          <a:p>
            <a:pPr algn="ctr" defTabSz="914259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69F1E"/>
              </a:buClr>
              <a:buSzPct val="90000"/>
              <a:defRPr/>
            </a:pPr>
            <a:r>
              <a:rPr lang="ar-EG" sz="3600" b="1" dirty="0" smtClean="0">
                <a:solidFill>
                  <a:srgbClr val="EB3C00"/>
                </a:solidFill>
                <a:latin typeface="Segoe UI Light" pitchFamily="34" charset="0"/>
              </a:rPr>
              <a:t>مجموعة فيديوهات تعليمية</a:t>
            </a:r>
            <a:endParaRPr lang="en-US" sz="3600" b="1" dirty="0" smtClean="0">
              <a:solidFill>
                <a:srgbClr val="EB3C00"/>
              </a:solidFill>
              <a:latin typeface="Segoe UI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0" y="2632770"/>
            <a:ext cx="4406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3"/>
              </a:rPr>
              <a:t>ما هو برنامج </a:t>
            </a:r>
            <a:r>
              <a:rPr lang="en-US" sz="3200" dirty="0" smtClean="0">
                <a:hlinkClick r:id="rId3"/>
              </a:rPr>
              <a:t>Lync</a:t>
            </a:r>
            <a:r>
              <a:rPr lang="ar-EG" sz="3200" dirty="0" smtClean="0">
                <a:hlinkClick r:id="rId3"/>
              </a:rPr>
              <a:t>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4"/>
              </a:rPr>
              <a:t>كيفية إضافة جهة اتصال؟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5"/>
              </a:rPr>
              <a:t>كيفية إرسال رسالة نصية؟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6"/>
              </a:rPr>
              <a:t>كيفية عمل أتصال صوتي؟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7"/>
              </a:rPr>
              <a:t>كيفية اضافة</a:t>
            </a:r>
            <a:r>
              <a:rPr lang="en-US" sz="3200" dirty="0" smtClean="0">
                <a:hlinkClick r:id="rId7"/>
              </a:rPr>
              <a:t>Note </a:t>
            </a:r>
            <a:r>
              <a:rPr lang="ar-EG" sz="3200" dirty="0" smtClean="0">
                <a:hlinkClick r:id="rId7"/>
              </a:rPr>
              <a:t>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52400" y="2632770"/>
            <a:ext cx="533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8"/>
              </a:rPr>
              <a:t>كيفية المشاركة في العروض التقديمية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9"/>
              </a:rPr>
              <a:t>كيفية المشاركة في برنامج؟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10"/>
              </a:rPr>
              <a:t>كيفية المشاركة في سطح المكتب؟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11"/>
              </a:rPr>
              <a:t>كيفية تغيير </a:t>
            </a:r>
            <a:r>
              <a:rPr lang="en-US" sz="3200" dirty="0" smtClean="0">
                <a:hlinkClick r:id="rId11"/>
              </a:rPr>
              <a:t>Your Status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3200" dirty="0" smtClean="0">
                <a:hlinkClick r:id="rId12"/>
              </a:rPr>
              <a:t>كيفية الوصول إلي المحادثات الفائته؟</a:t>
            </a: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EG" sz="32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40" y="304800"/>
            <a:ext cx="2095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539</Words>
  <Application>Microsoft Office PowerPoint</Application>
  <PresentationFormat>Custom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Abu Ali (Integrated Services)</dc:creator>
  <cp:lastModifiedBy>walaa</cp:lastModifiedBy>
  <cp:revision>27</cp:revision>
  <dcterms:created xsi:type="dcterms:W3CDTF">2006-08-16T00:00:00Z</dcterms:created>
  <dcterms:modified xsi:type="dcterms:W3CDTF">2013-04-14T08:04:27Z</dcterms:modified>
</cp:coreProperties>
</file>